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4" r:id="rId4"/>
    <p:sldId id="265" r:id="rId5"/>
    <p:sldId id="273" r:id="rId6"/>
    <p:sldId id="258" r:id="rId7"/>
    <p:sldId id="266" r:id="rId8"/>
    <p:sldId id="259" r:id="rId9"/>
    <p:sldId id="260" r:id="rId10"/>
    <p:sldId id="263" r:id="rId11"/>
    <p:sldId id="261" r:id="rId12"/>
    <p:sldId id="262" r:id="rId13"/>
    <p:sldId id="268" r:id="rId14"/>
    <p:sldId id="267" r:id="rId15"/>
    <p:sldId id="269" r:id="rId16"/>
    <p:sldId id="272" r:id="rId17"/>
    <p:sldId id="270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8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91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33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0579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253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261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39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907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5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08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16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94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02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65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81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30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69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5BB0E-B9AE-4665-805F-6BE458678F3C}" type="datetimeFigureOut">
              <a:rPr lang="fr-FR" smtClean="0"/>
              <a:t>16/06/2016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93049-1870-4283-87D2-CDC847D771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07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2640" y="1122363"/>
            <a:ext cx="9144000" cy="120871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TIPE :</a:t>
            </a:r>
            <a:br>
              <a:rPr lang="fr-FR" dirty="0" smtClean="0"/>
            </a:br>
            <a:r>
              <a:rPr lang="fr-FR" dirty="0" smtClean="0"/>
              <a:t>Mise en place d’un Data Center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072640" y="3035367"/>
            <a:ext cx="9144000" cy="3056340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Louis </a:t>
            </a:r>
            <a:r>
              <a:rPr lang="fr-FR" dirty="0" err="1" smtClean="0"/>
              <a:t>Bernon</a:t>
            </a:r>
            <a:r>
              <a:rPr lang="fr-FR" dirty="0" smtClean="0"/>
              <a:t> – PTSI2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230" y="2331076"/>
            <a:ext cx="2633477" cy="2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8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62220" y="410455"/>
            <a:ext cx="395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Mêmes mesures sur un </a:t>
            </a:r>
            <a:r>
              <a:rPr lang="fr-FR" dirty="0" err="1" smtClean="0"/>
              <a:t>RPi</a:t>
            </a:r>
            <a:r>
              <a:rPr lang="fr-FR" dirty="0" smtClean="0"/>
              <a:t> avec </a:t>
            </a:r>
            <a:r>
              <a:rPr lang="fr-FR" dirty="0" smtClean="0"/>
              <a:t>radiateur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1" y="4011322"/>
            <a:ext cx="3423102" cy="26768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1035591"/>
            <a:ext cx="2653048" cy="283345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48" y="1817852"/>
            <a:ext cx="6009316" cy="35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920764" y="178783"/>
            <a:ext cx="392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finale des </a:t>
            </a:r>
            <a:r>
              <a:rPr lang="fr-FR" dirty="0" err="1" smtClean="0"/>
              <a:t>Rpis</a:t>
            </a:r>
            <a:r>
              <a:rPr lang="fr-FR" dirty="0" smtClean="0"/>
              <a:t> dans </a:t>
            </a:r>
            <a:r>
              <a:rPr lang="fr-FR" dirty="0" smtClean="0"/>
              <a:t>un boîtier.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64" y="844729"/>
            <a:ext cx="2752338" cy="27359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64" y="3742671"/>
            <a:ext cx="2752338" cy="287707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79" y="822329"/>
            <a:ext cx="5803203" cy="275832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80" y="3804553"/>
            <a:ext cx="5803202" cy="2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28" y="1659987"/>
            <a:ext cx="6350000" cy="4762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9" y="1659988"/>
            <a:ext cx="3611975" cy="47625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82018" y="337625"/>
            <a:ext cx="4562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Boîte en lego permet de simuler le boîtier final</a:t>
            </a:r>
          </a:p>
          <a:p>
            <a:r>
              <a:rPr lang="fr-FR" dirty="0" smtClean="0"/>
              <a:t>Avantages : -malléabilité</a:t>
            </a:r>
          </a:p>
          <a:p>
            <a:r>
              <a:rPr lang="fr-FR" dirty="0"/>
              <a:t>	</a:t>
            </a:r>
            <a:r>
              <a:rPr lang="fr-FR" dirty="0" smtClean="0"/>
              <a:t>   -solidité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2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79" y="1752070"/>
            <a:ext cx="5971205" cy="46346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974" y="107716"/>
            <a:ext cx="1885071" cy="19303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23" y="3027207"/>
            <a:ext cx="5682600" cy="33595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20135" y="451800"/>
            <a:ext cx="736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l’évolution de la température dans la boîte fermée sans ventilation.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691934" y="2038029"/>
            <a:ext cx="460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 capteur de température DHT11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3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0" y="1445456"/>
            <a:ext cx="2725159" cy="511239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77" y="1445454"/>
            <a:ext cx="3699813" cy="51123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68" y="1445454"/>
            <a:ext cx="2627810" cy="51123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798325" y="506438"/>
            <a:ext cx="6049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Mesure de la température des </a:t>
            </a:r>
            <a:r>
              <a:rPr lang="fr-FR" dirty="0" err="1" smtClean="0"/>
              <a:t>Rpis</a:t>
            </a:r>
            <a:r>
              <a:rPr lang="fr-FR" dirty="0" smtClean="0"/>
              <a:t> dans différentes dispositions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52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25" y="163054"/>
            <a:ext cx="4829737" cy="287556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4" y="163054"/>
            <a:ext cx="4809484" cy="287556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25" y="3352844"/>
            <a:ext cx="4829737" cy="287556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4" y="3352844"/>
            <a:ext cx="4809484" cy="287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405042" y="229718"/>
            <a:ext cx="573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Meilleures dispositions : -RPi1/2 avec 2 ventilateurs</a:t>
            </a:r>
          </a:p>
          <a:p>
            <a:r>
              <a:rPr lang="fr-FR" dirty="0"/>
              <a:t>	</a:t>
            </a:r>
            <a:r>
              <a:rPr lang="fr-FR" dirty="0" smtClean="0"/>
              <a:t>	      </a:t>
            </a:r>
            <a:r>
              <a:rPr lang="fr-FR" dirty="0" smtClean="0"/>
              <a:t>-</a:t>
            </a:r>
            <a:r>
              <a:rPr lang="fr-FR" dirty="0" smtClean="0"/>
              <a:t>RPi13 et RPi20 avec 3 ventilateurs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05042" y="12888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Meilleur refroidissement pour RPi1/2 </a:t>
            </a:r>
            <a:endParaRPr lang="fr-FR" dirty="0"/>
          </a:p>
        </p:txBody>
      </p:sp>
      <p:cxnSp>
        <p:nvCxnSpPr>
          <p:cNvPr id="8" name="Connecteur droit avec flèche 7"/>
          <p:cNvCxnSpPr>
            <a:stCxn id="6" idx="3"/>
          </p:cNvCxnSpPr>
          <p:nvPr/>
        </p:nvCxnSpPr>
        <p:spPr>
          <a:xfrm flipV="1">
            <a:off x="5062642" y="1471748"/>
            <a:ext cx="506437" cy="1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684162" y="1288868"/>
            <a:ext cx="146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 ventilateurs</a:t>
            </a:r>
            <a:endParaRPr lang="fr-FR" dirty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013864"/>
              </p:ext>
            </p:extLst>
          </p:nvPr>
        </p:nvGraphicFramePr>
        <p:xfrm>
          <a:off x="2032001" y="2875280"/>
          <a:ext cx="812799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232377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sng" dirty="0" smtClean="0"/>
                        <a:t>Conditions des tests</a:t>
                      </a:r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sng" dirty="0" smtClean="0"/>
                        <a:t>Utilisation finale</a:t>
                      </a:r>
                      <a:endParaRPr lang="fr-FR" u="sng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Volume boîtier (</a:t>
                      </a:r>
                      <a:r>
                        <a:rPr lang="fr-FR" dirty="0" smtClean="0"/>
                        <a:t>dm³)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12,3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30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Nombre </a:t>
                      </a:r>
                      <a:r>
                        <a:rPr lang="fr-FR" dirty="0" err="1" smtClean="0"/>
                        <a:t>RPis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5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7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191907" y="0"/>
            <a:ext cx="1808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5.    À venir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548639" y="2464417"/>
            <a:ext cx="3517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Tests grandeur </a:t>
            </a:r>
            <a:r>
              <a:rPr lang="fr-FR" dirty="0" smtClean="0"/>
              <a:t>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Mesure de la consommation des ventilateurs pour différentes tensions d’alimentation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Mesure du bruit dégagé par les </a:t>
            </a:r>
            <a:r>
              <a:rPr lang="fr-FR" dirty="0" err="1" smtClean="0"/>
              <a:t>Raspberry</a:t>
            </a:r>
            <a:r>
              <a:rPr lang="fr-FR" dirty="0" smtClean="0"/>
              <a:t> pis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Assemblage du boîtier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32" y="1693870"/>
            <a:ext cx="4117033" cy="34583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30" y="1113692"/>
            <a:ext cx="2934364" cy="55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5818" y="0"/>
            <a:ext cx="34403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/>
              <a:t>III</a:t>
            </a:r>
            <a:r>
              <a:rPr lang="fr-FR" sz="4000" dirty="0" smtClean="0"/>
              <a:t>.    </a:t>
            </a:r>
            <a:r>
              <a:rPr lang="fr-FR" sz="4000" dirty="0" smtClean="0"/>
              <a:t>Conclusion</a:t>
            </a:r>
            <a:endParaRPr lang="fr-FR" sz="4000" dirty="0"/>
          </a:p>
        </p:txBody>
      </p:sp>
      <p:sp>
        <p:nvSpPr>
          <p:cNvPr id="5" name="ZoneTexte 4"/>
          <p:cNvSpPr txBox="1"/>
          <p:nvPr/>
        </p:nvSpPr>
        <p:spPr>
          <a:xfrm>
            <a:off x="1343786" y="2274838"/>
            <a:ext cx="9504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Détermination d’un moyen de refroidir le boîtier ainsi que ses composants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Il faut prendre en compte les autres facteurs (bruit, consommation)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Possible élargissement du data center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2988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67482" y="140677"/>
            <a:ext cx="2657036" cy="914400"/>
          </a:xfrm>
        </p:spPr>
        <p:txBody>
          <a:bodyPr>
            <a:normAutofit/>
          </a:bodyPr>
          <a:lstStyle/>
          <a:p>
            <a:pPr algn="ctr"/>
            <a:r>
              <a:rPr lang="fr-FR" u="sng" dirty="0" smtClean="0"/>
              <a:t>Sommaire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95893" y="1266088"/>
            <a:ext cx="6400214" cy="5116088"/>
          </a:xfrm>
        </p:spPr>
        <p:txBody>
          <a:bodyPr numCol="1">
            <a:normAutofit fontScale="92500" lnSpcReduction="10000"/>
          </a:bodyPr>
          <a:lstStyle/>
          <a:p>
            <a:pPr marL="571500" indent="-571500" algn="ctr">
              <a:buFont typeface="+mj-lt"/>
              <a:buAutoNum type="romanUcPeriod"/>
            </a:pPr>
            <a:r>
              <a:rPr lang="fr-FR" sz="3600" u="sng" dirty="0" smtClean="0"/>
              <a:t>Introduction</a:t>
            </a:r>
            <a:endParaRPr lang="fr-FR" sz="3600" dirty="0" smtClean="0"/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Systèmes existants</a:t>
            </a:r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Notre système</a:t>
            </a:r>
          </a:p>
          <a:p>
            <a:pPr marL="914400" lvl="1" indent="-457200" algn="ctr">
              <a:buFont typeface="+mj-lt"/>
              <a:buAutoNum type="arabicPeriod"/>
            </a:pPr>
            <a:endParaRPr lang="fr-FR" dirty="0" smtClean="0"/>
          </a:p>
          <a:p>
            <a:pPr marL="571500" indent="-571500" algn="ctr">
              <a:buFont typeface="+mj-lt"/>
              <a:buAutoNum type="romanUcPeriod"/>
            </a:pPr>
            <a:r>
              <a:rPr lang="fr-FR" sz="3200" u="sng" dirty="0"/>
              <a:t>Contrôle de la température </a:t>
            </a:r>
            <a:endParaRPr lang="fr-FR" sz="3200" u="sng" dirty="0" smtClean="0"/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Éléments à refroidir</a:t>
            </a:r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Choix de la méthode de  refroidissement</a:t>
            </a:r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Mesures </a:t>
            </a:r>
          </a:p>
          <a:p>
            <a:pPr marL="914400" lvl="1" indent="-457200" algn="ctr">
              <a:buFont typeface="+mj-lt"/>
              <a:buAutoNum type="arabicPeriod"/>
            </a:pPr>
            <a:r>
              <a:rPr lang="fr-FR" dirty="0" smtClean="0"/>
              <a:t>À </a:t>
            </a:r>
            <a:r>
              <a:rPr lang="fr-FR" dirty="0" smtClean="0"/>
              <a:t>venir</a:t>
            </a:r>
          </a:p>
          <a:p>
            <a:pPr marL="914400" lvl="1" indent="-457200" algn="ctr">
              <a:buFont typeface="+mj-lt"/>
              <a:buAutoNum type="arabicPeriod"/>
            </a:pPr>
            <a:endParaRPr lang="fr-FR" dirty="0"/>
          </a:p>
          <a:p>
            <a:pPr marL="571500" indent="-571500" algn="ctr">
              <a:buFont typeface="+mj-lt"/>
              <a:buAutoNum type="romanUcPeriod"/>
            </a:pPr>
            <a:r>
              <a:rPr lang="fr-FR" sz="3600" u="sng" dirty="0" smtClean="0"/>
              <a:t>Conclusion </a:t>
            </a:r>
            <a:endParaRPr lang="fr-FR" sz="3600" u="sng" dirty="0" smtClean="0"/>
          </a:p>
          <a:p>
            <a:pPr marL="457200" lvl="1" indent="0" algn="ctr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71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43" y="1657350"/>
            <a:ext cx="4714875" cy="31432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9" y="1657350"/>
            <a:ext cx="6096000" cy="31432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880899" y="0"/>
            <a:ext cx="318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 algn="ctr">
              <a:buFont typeface="+mj-lt"/>
              <a:buAutoNum type="romanUcPeriod"/>
            </a:pPr>
            <a:r>
              <a:rPr lang="fr-FR" sz="4000" u="sng" dirty="0" smtClean="0"/>
              <a:t>Introduction</a:t>
            </a:r>
            <a:endParaRPr lang="fr-FR" sz="4000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4845886" y="813286"/>
            <a:ext cx="325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Systèmes existants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2997381" y="500631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Google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167914" y="5006312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Facebook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393710" y="5936566"/>
            <a:ext cx="415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Fonction : Traiter des données en quantité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80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647527" y="0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/>
              <a:t>2.    Notre système</a:t>
            </a:r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r="-11652"/>
          <a:stretch/>
        </p:blipFill>
        <p:spPr>
          <a:xfrm>
            <a:off x="477825" y="1346097"/>
            <a:ext cx="6227286" cy="47170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11" y="1346097"/>
            <a:ext cx="5109372" cy="47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75748" y="177039"/>
            <a:ext cx="114405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 </a:t>
            </a:r>
            <a:r>
              <a:rPr lang="fr-FR" sz="3200" u="sng" dirty="0" smtClean="0"/>
              <a:t>Problématique </a:t>
            </a:r>
            <a:r>
              <a:rPr lang="fr-FR" sz="3200" u="sng" dirty="0" smtClean="0"/>
              <a:t>:</a:t>
            </a:r>
          </a:p>
          <a:p>
            <a:pPr algn="ctr"/>
            <a:endParaRPr lang="fr-FR" sz="3200" u="sng" dirty="0" smtClean="0"/>
          </a:p>
          <a:p>
            <a:r>
              <a:rPr lang="fr-FR" sz="4000" b="1" dirty="0" smtClean="0"/>
              <a:t>Comment </a:t>
            </a:r>
            <a:r>
              <a:rPr lang="fr-FR" sz="4000" b="1" dirty="0" smtClean="0"/>
              <a:t>gérer le refroidissement d’un data center ?</a:t>
            </a:r>
            <a:endParaRPr lang="fr-FR" sz="40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41" y="2722040"/>
            <a:ext cx="9833317" cy="30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33030" y="0"/>
            <a:ext cx="6925940" cy="538053"/>
          </a:xfrm>
        </p:spPr>
        <p:txBody>
          <a:bodyPr>
            <a:normAutofit fontScale="90000"/>
          </a:bodyPr>
          <a:lstStyle/>
          <a:p>
            <a:pPr algn="ctr"/>
            <a:r>
              <a:rPr lang="fr-FR" u="sng" dirty="0" smtClean="0"/>
              <a:t>II.	Contrôle de la température</a:t>
            </a:r>
            <a:endParaRPr lang="fr-FR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0035" y="3067386"/>
            <a:ext cx="2007681" cy="52277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17" y="1273935"/>
            <a:ext cx="5732299" cy="270558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336072" y="430376"/>
            <a:ext cx="351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Éléments à refroidir</a:t>
            </a:r>
            <a:endParaRPr lang="fr-FR" sz="2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663" y="2028589"/>
            <a:ext cx="4982021" cy="3705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153876" y="3979518"/>
            <a:ext cx="16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Switch Ethernet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767750" y="6187434"/>
            <a:ext cx="72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Relais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4461" y="6386398"/>
            <a:ext cx="18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Raspberry</a:t>
            </a:r>
            <a:r>
              <a:rPr lang="fr-FR" dirty="0" smtClean="0"/>
              <a:t> </a:t>
            </a:r>
            <a:r>
              <a:rPr lang="fr-FR" dirty="0" smtClean="0"/>
              <a:t>pi (</a:t>
            </a:r>
            <a:r>
              <a:rPr lang="fr-FR" dirty="0" err="1" smtClean="0"/>
              <a:t>Rpi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410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133809" y="988310"/>
            <a:ext cx="400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Méthodes de refroidissement existants :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729492" y="0"/>
            <a:ext cx="673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fr-FR" sz="2800" dirty="0" smtClean="0"/>
              <a:t>2.    Choix </a:t>
            </a:r>
            <a:r>
              <a:rPr lang="fr-FR" sz="2800" dirty="0"/>
              <a:t>de la méthode de  </a:t>
            </a:r>
            <a:r>
              <a:rPr lang="fr-FR" sz="2800" dirty="0" smtClean="0"/>
              <a:t>refroidissement</a:t>
            </a:r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" y="1506246"/>
            <a:ext cx="4745408" cy="36258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05" y="1506246"/>
            <a:ext cx="4445000" cy="362589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012949" y="5280743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Watercooling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860259" y="5245684"/>
            <a:ext cx="120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Ventilation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17698" y="5724377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Inconvénients : -entretien</a:t>
            </a:r>
          </a:p>
          <a:p>
            <a:r>
              <a:rPr lang="fr-FR" dirty="0"/>
              <a:t>	</a:t>
            </a:r>
            <a:r>
              <a:rPr lang="fr-FR" dirty="0" smtClean="0"/>
              <a:t>       </a:t>
            </a:r>
            <a:r>
              <a:rPr lang="fr-FR" dirty="0" smtClean="0"/>
              <a:t>-</a:t>
            </a:r>
            <a:r>
              <a:rPr lang="fr-FR" dirty="0" smtClean="0"/>
              <a:t>encombrement</a:t>
            </a:r>
          </a:p>
          <a:p>
            <a:r>
              <a:rPr lang="fr-FR" dirty="0"/>
              <a:t>	 </a:t>
            </a:r>
            <a:r>
              <a:rPr lang="fr-FR" dirty="0" smtClean="0"/>
              <a:t>      </a:t>
            </a:r>
            <a:r>
              <a:rPr lang="fr-FR" dirty="0" smtClean="0"/>
              <a:t>-coût</a:t>
            </a:r>
          </a:p>
          <a:p>
            <a:r>
              <a:rPr lang="fr-FR" dirty="0" smtClean="0"/>
              <a:t>	       -consommation</a:t>
            </a:r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7709605" y="5724377"/>
            <a:ext cx="330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Inconvénient : -peut être bruyant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98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92" y="3717348"/>
            <a:ext cx="2696235" cy="197554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13885" y="589258"/>
            <a:ext cx="1201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Mesure </a:t>
            </a:r>
            <a:r>
              <a:rPr lang="fr-FR" dirty="0" smtClean="0"/>
              <a:t>de la température des cartes grâce à une caméra thermique </a:t>
            </a:r>
            <a:r>
              <a:rPr lang="fr-FR" dirty="0" err="1" smtClean="0"/>
              <a:t>Fluke</a:t>
            </a:r>
            <a:r>
              <a:rPr lang="fr-FR" dirty="0" smtClean="0"/>
              <a:t> lors de leur utilisation sans boîtier.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08" y="3717348"/>
            <a:ext cx="2678409" cy="19755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97470" y="6297628"/>
            <a:ext cx="438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optimale : température ambiante.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31" y="1284325"/>
            <a:ext cx="2628139" cy="1968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122" y="1284325"/>
            <a:ext cx="2619093" cy="196432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7" y="1284325"/>
            <a:ext cx="2655677" cy="196842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758738" y="33542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0%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804093" y="334801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25%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9718762" y="334801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50%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22905" y="57773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75%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705292" y="57773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100%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5089154" y="0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3.    Mesures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0754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01" y="1226069"/>
            <a:ext cx="1996941" cy="151861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5" y="3004486"/>
            <a:ext cx="4075195" cy="34854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50585" y="564853"/>
            <a:ext cx="651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de </a:t>
            </a:r>
            <a:r>
              <a:rPr lang="fr-FR" dirty="0" smtClean="0"/>
              <a:t>radiateurs (</a:t>
            </a:r>
            <a:r>
              <a:rPr lang="fr-FR" dirty="0" err="1" smtClean="0"/>
              <a:t>heatsinks</a:t>
            </a:r>
            <a:r>
              <a:rPr lang="fr-FR" dirty="0" smtClean="0"/>
              <a:t>) </a:t>
            </a:r>
            <a:r>
              <a:rPr lang="fr-FR" dirty="0" smtClean="0"/>
              <a:t>prévus spécialement pour les </a:t>
            </a:r>
            <a:r>
              <a:rPr lang="fr-FR" dirty="0" err="1" smtClean="0"/>
              <a:t>Rpis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15" y="1985374"/>
            <a:ext cx="5974470" cy="35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16537</TotalTime>
  <Words>291</Words>
  <Application>Microsoft Office PowerPoint</Application>
  <PresentationFormat>Grand écran</PresentationFormat>
  <Paragraphs>85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Tw Cen MT</vt:lpstr>
      <vt:lpstr>Circuit</vt:lpstr>
      <vt:lpstr>TIPE : Mise en place d’un Data Center</vt:lpstr>
      <vt:lpstr>Sommaire</vt:lpstr>
      <vt:lpstr>Présentation PowerPoint</vt:lpstr>
      <vt:lpstr>Présentation PowerPoint</vt:lpstr>
      <vt:lpstr>Présentation PowerPoint</vt:lpstr>
      <vt:lpstr>II. Contrôle de la température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TIPE : Mise en place d’un Data Center</dc:title>
  <dc:creator>Louis</dc:creator>
  <cp:lastModifiedBy>Louis</cp:lastModifiedBy>
  <cp:revision>66</cp:revision>
  <dcterms:created xsi:type="dcterms:W3CDTF">2016-06-02T14:54:11Z</dcterms:created>
  <dcterms:modified xsi:type="dcterms:W3CDTF">2016-06-16T20:18:34Z</dcterms:modified>
</cp:coreProperties>
</file>